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HK Grotesk Medium" charset="1" panose="00000600000000000000"/>
      <p:regular r:id="rId16"/>
    </p:embeddedFont>
    <p:embeddedFont>
      <p:font typeface="HK Grotesk Medium Bold" charset="1" panose="00000700000000000000"/>
      <p:regular r:id="rId17"/>
    </p:embeddedFont>
    <p:embeddedFont>
      <p:font typeface="HK Grotesk Medium Italics" charset="1" panose="00000600000000000000"/>
      <p:regular r:id="rId18"/>
    </p:embeddedFont>
    <p:embeddedFont>
      <p:font typeface="HK Grotesk Medium Bold Italics" charset="1" panose="00000700000000000000"/>
      <p:regular r:id="rId19"/>
    </p:embeddedFont>
    <p:embeddedFont>
      <p:font typeface="Open Sans Light" charset="1" panose="020B0306030504020204"/>
      <p:regular r:id="rId20"/>
    </p:embeddedFont>
    <p:embeddedFont>
      <p:font typeface="Open Sans Light Bold" charset="1" panose="020B0806030504020204"/>
      <p:regular r:id="rId21"/>
    </p:embeddedFont>
    <p:embeddedFont>
      <p:font typeface="Open Sans Light Italics" charset="1" panose="020B0306030504020204"/>
      <p:regular r:id="rId22"/>
    </p:embeddedFont>
    <p:embeddedFont>
      <p:font typeface="Open Sans Light Bold Italics" charset="1" panose="020B0806030504020204"/>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Halant Medium" charset="1" panose="00000600000000000000"/>
      <p:regular r:id="rId28"/>
    </p:embeddedFont>
    <p:embeddedFont>
      <p:font typeface="Halant Medium Bold" charset="1" panose="00000700000000000000"/>
      <p:regular r:id="rId29"/>
    </p:embeddedFont>
    <p:embeddedFont>
      <p:font typeface="Lato" charset="1" panose="020F0502020204030203"/>
      <p:regular r:id="rId30"/>
    </p:embeddedFont>
    <p:embeddedFont>
      <p:font typeface="Lato Bold" charset="1" panose="020F0502020204030203"/>
      <p:regular r:id="rId31"/>
    </p:embeddedFont>
    <p:embeddedFont>
      <p:font typeface="Lato Italics" charset="1" panose="020F0502020204030203"/>
      <p:regular r:id="rId32"/>
    </p:embeddedFont>
    <p:embeddedFont>
      <p:font typeface="Lato Bold Italics" charset="1" panose="020F05020202040302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906013"/>
            <a:ext cx="10724012" cy="4352287"/>
            <a:chOff x="0" y="0"/>
            <a:chExt cx="14298683" cy="5803049"/>
          </a:xfrm>
        </p:grpSpPr>
        <p:sp>
          <p:nvSpPr>
            <p:cNvPr name="TextBox 3" id="3"/>
            <p:cNvSpPr txBox="true"/>
            <p:nvPr/>
          </p:nvSpPr>
          <p:spPr>
            <a:xfrm rot="0">
              <a:off x="0" y="4752884"/>
              <a:ext cx="9499197" cy="1050165"/>
            </a:xfrm>
            <a:prstGeom prst="rect">
              <a:avLst/>
            </a:prstGeom>
          </p:spPr>
          <p:txBody>
            <a:bodyPr anchor="t" rtlCol="false" tIns="0" lIns="0" bIns="0" rIns="0">
              <a:spAutoFit/>
            </a:bodyPr>
            <a:lstStyle/>
            <a:p>
              <a:pPr>
                <a:lnSpc>
                  <a:spcPts val="6720"/>
                </a:lnSpc>
                <a:spcBef>
                  <a:spcPct val="0"/>
                </a:spcBef>
              </a:pPr>
              <a:r>
                <a:rPr lang="en-US" sz="4800">
                  <a:solidFill>
                    <a:srgbClr val="731F7D"/>
                  </a:solidFill>
                  <a:latin typeface="Halant Medium"/>
                </a:rPr>
                <a:t>Team Clever Bots</a:t>
              </a:r>
            </a:p>
          </p:txBody>
        </p:sp>
        <p:sp>
          <p:nvSpPr>
            <p:cNvPr name="TextBox 4" id="4"/>
            <p:cNvSpPr txBox="true"/>
            <p:nvPr/>
          </p:nvSpPr>
          <p:spPr>
            <a:xfrm rot="0">
              <a:off x="0" y="19050"/>
              <a:ext cx="14298683" cy="4066651"/>
            </a:xfrm>
            <a:prstGeom prst="rect">
              <a:avLst/>
            </a:prstGeom>
          </p:spPr>
          <p:txBody>
            <a:bodyPr anchor="t" rtlCol="false" tIns="0" lIns="0" bIns="0" rIns="0">
              <a:spAutoFit/>
            </a:bodyPr>
            <a:lstStyle/>
            <a:p>
              <a:pPr>
                <a:lnSpc>
                  <a:spcPts val="12284"/>
                </a:lnSpc>
              </a:pPr>
              <a:r>
                <a:rPr lang="en-US" sz="10410">
                  <a:solidFill>
                    <a:srgbClr val="000000"/>
                  </a:solidFill>
                  <a:latin typeface="HK Grotesk Bold"/>
                </a:rPr>
                <a:t>Text </a:t>
              </a:r>
            </a:p>
            <a:p>
              <a:pPr>
                <a:lnSpc>
                  <a:spcPts val="12284"/>
                </a:lnSpc>
              </a:pPr>
              <a:r>
                <a:rPr lang="en-US" sz="10410">
                  <a:solidFill>
                    <a:srgbClr val="000000"/>
                  </a:solidFill>
                  <a:latin typeface="HK Grotesk Bold"/>
                </a:rPr>
                <a:t>Summarization</a:t>
              </a:r>
            </a:p>
          </p:txBody>
        </p:sp>
      </p:grpSp>
      <p:pic>
        <p:nvPicPr>
          <p:cNvPr name="Picture 5" id="5"/>
          <p:cNvPicPr>
            <a:picLocks noChangeAspect="true"/>
          </p:cNvPicPr>
          <p:nvPr/>
        </p:nvPicPr>
        <p:blipFill>
          <a:blip r:embed="rId2"/>
          <a:srcRect l="0" t="0" r="0" b="0"/>
          <a:stretch>
            <a:fillRect/>
          </a:stretch>
        </p:blipFill>
        <p:spPr>
          <a:xfrm flipH="false" flipV="false" rot="-5624184">
            <a:off x="9190413" y="-1204481"/>
            <a:ext cx="9054625" cy="805861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5017281">
            <a:off x="7304671" y="971407"/>
            <a:ext cx="1811240" cy="171615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10567437">
            <a:off x="16126494" y="6825098"/>
            <a:ext cx="3789612" cy="3623816"/>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094169">
            <a:off x="-2768217" y="5870308"/>
            <a:ext cx="6176663" cy="590643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9440951">
            <a:off x="-957979" y="335262"/>
            <a:ext cx="2207918" cy="2092002"/>
          </a:xfrm>
          <a:prstGeom prst="rect">
            <a:avLst/>
          </a:prstGeom>
        </p:spPr>
      </p:pic>
      <p:sp>
        <p:nvSpPr>
          <p:cNvPr name="AutoShape 4" id="4"/>
          <p:cNvSpPr/>
          <p:nvPr/>
        </p:nvSpPr>
        <p:spPr>
          <a:xfrm rot="5400000">
            <a:off x="5680492" y="5290090"/>
            <a:ext cx="6927015" cy="0"/>
          </a:xfrm>
          <a:prstGeom prst="line">
            <a:avLst/>
          </a:prstGeom>
          <a:ln cap="flat" w="47625">
            <a:solidFill>
              <a:srgbClr val="000000"/>
            </a:solidFill>
            <a:prstDash val="solid"/>
            <a:headEnd type="none" len="sm" w="sm"/>
            <a:tailEnd type="none" len="sm" w="sm"/>
          </a:ln>
        </p:spPr>
      </p:sp>
      <p:sp>
        <p:nvSpPr>
          <p:cNvPr name="AutoShape 5" id="5"/>
          <p:cNvSpPr/>
          <p:nvPr/>
        </p:nvSpPr>
        <p:spPr>
          <a:xfrm rot="0">
            <a:off x="2769586" y="5266277"/>
            <a:ext cx="13963003" cy="0"/>
          </a:xfrm>
          <a:prstGeom prst="line">
            <a:avLst/>
          </a:prstGeom>
          <a:ln cap="flat" w="47625">
            <a:solidFill>
              <a:srgbClr val="000000"/>
            </a:solidFill>
            <a:prstDash val="solid"/>
            <a:headEnd type="none" len="sm" w="sm"/>
            <a:tailEnd type="none" len="sm" w="sm"/>
          </a:ln>
        </p:spPr>
      </p:sp>
      <p:grpSp>
        <p:nvGrpSpPr>
          <p:cNvPr name="Group 6" id="6"/>
          <p:cNvGrpSpPr/>
          <p:nvPr/>
        </p:nvGrpSpPr>
        <p:grpSpPr>
          <a:xfrm rot="0">
            <a:off x="3122185" y="2560129"/>
            <a:ext cx="5199246" cy="2296573"/>
            <a:chOff x="0" y="0"/>
            <a:chExt cx="1369349" cy="604859"/>
          </a:xfrm>
        </p:grpSpPr>
        <p:sp>
          <p:nvSpPr>
            <p:cNvPr name="Freeform 7" id="7"/>
            <p:cNvSpPr/>
            <p:nvPr/>
          </p:nvSpPr>
          <p:spPr>
            <a:xfrm>
              <a:off x="0" y="0"/>
              <a:ext cx="1369349" cy="604859"/>
            </a:xfrm>
            <a:custGeom>
              <a:avLst/>
              <a:gdLst/>
              <a:ahLst/>
              <a:cxnLst/>
              <a:rect r="r" b="b" t="t" l="l"/>
              <a:pathLst>
                <a:path h="604859" w="1369349">
                  <a:moveTo>
                    <a:pt x="75941" y="0"/>
                  </a:moveTo>
                  <a:lnTo>
                    <a:pt x="1293407" y="0"/>
                  </a:lnTo>
                  <a:cubicBezTo>
                    <a:pt x="1313548" y="0"/>
                    <a:pt x="1332864" y="8001"/>
                    <a:pt x="1347106" y="22243"/>
                  </a:cubicBezTo>
                  <a:cubicBezTo>
                    <a:pt x="1361348" y="36484"/>
                    <a:pt x="1369349" y="55800"/>
                    <a:pt x="1369349" y="75941"/>
                  </a:cubicBezTo>
                  <a:lnTo>
                    <a:pt x="1369349" y="528917"/>
                  </a:lnTo>
                  <a:cubicBezTo>
                    <a:pt x="1369349" y="549058"/>
                    <a:pt x="1361348" y="568374"/>
                    <a:pt x="1347106" y="582616"/>
                  </a:cubicBezTo>
                  <a:cubicBezTo>
                    <a:pt x="1332864" y="596858"/>
                    <a:pt x="1313548" y="604859"/>
                    <a:pt x="1293407" y="604859"/>
                  </a:cubicBezTo>
                  <a:lnTo>
                    <a:pt x="75941" y="604859"/>
                  </a:lnTo>
                  <a:cubicBezTo>
                    <a:pt x="55800" y="604859"/>
                    <a:pt x="36484" y="596858"/>
                    <a:pt x="22243" y="582616"/>
                  </a:cubicBezTo>
                  <a:cubicBezTo>
                    <a:pt x="8001" y="568374"/>
                    <a:pt x="0" y="549058"/>
                    <a:pt x="0" y="528917"/>
                  </a:cubicBezTo>
                  <a:lnTo>
                    <a:pt x="0" y="75941"/>
                  </a:lnTo>
                  <a:cubicBezTo>
                    <a:pt x="0" y="55800"/>
                    <a:pt x="8001" y="36484"/>
                    <a:pt x="22243" y="22243"/>
                  </a:cubicBezTo>
                  <a:cubicBezTo>
                    <a:pt x="36484" y="8001"/>
                    <a:pt x="55800" y="0"/>
                    <a:pt x="75941" y="0"/>
                  </a:cubicBezTo>
                  <a:close/>
                </a:path>
              </a:pathLst>
            </a:custGeom>
            <a:solidFill>
              <a:srgbClr val="D9D9D9"/>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500"/>
                </a:lnSpc>
              </a:pPr>
            </a:p>
          </p:txBody>
        </p:sp>
      </p:grpSp>
      <p:sp>
        <p:nvSpPr>
          <p:cNvPr name="TextBox 9" id="9"/>
          <p:cNvSpPr txBox="true"/>
          <p:nvPr/>
        </p:nvSpPr>
        <p:spPr>
          <a:xfrm rot="0">
            <a:off x="7532401" y="570246"/>
            <a:ext cx="3175573" cy="1065714"/>
          </a:xfrm>
          <a:prstGeom prst="rect">
            <a:avLst/>
          </a:prstGeom>
        </p:spPr>
        <p:txBody>
          <a:bodyPr anchor="t" rtlCol="false" tIns="0" lIns="0" bIns="0" rIns="0">
            <a:spAutoFit/>
          </a:bodyPr>
          <a:lstStyle/>
          <a:p>
            <a:pPr>
              <a:lnSpc>
                <a:spcPts val="8345"/>
              </a:lnSpc>
            </a:pPr>
            <a:r>
              <a:rPr lang="en-US" sz="7072" u="sng">
                <a:solidFill>
                  <a:srgbClr val="000000"/>
                </a:solidFill>
                <a:latin typeface="HK Grotesk Bold"/>
              </a:rPr>
              <a:t>Models</a:t>
            </a:r>
          </a:p>
        </p:txBody>
      </p:sp>
      <p:sp>
        <p:nvSpPr>
          <p:cNvPr name="TextBox 10" id="10"/>
          <p:cNvSpPr txBox="true"/>
          <p:nvPr/>
        </p:nvSpPr>
        <p:spPr>
          <a:xfrm rot="0">
            <a:off x="3352129" y="1998710"/>
            <a:ext cx="4530366" cy="573475"/>
          </a:xfrm>
          <a:prstGeom prst="rect">
            <a:avLst/>
          </a:prstGeom>
        </p:spPr>
        <p:txBody>
          <a:bodyPr anchor="t" rtlCol="false" tIns="0" lIns="0" bIns="0" rIns="0">
            <a:spAutoFit/>
          </a:bodyPr>
          <a:lstStyle/>
          <a:p>
            <a:pPr>
              <a:lnSpc>
                <a:spcPts val="4672"/>
              </a:lnSpc>
            </a:pPr>
            <a:r>
              <a:rPr lang="en-US" sz="3594">
                <a:solidFill>
                  <a:srgbClr val="731F7D"/>
                </a:solidFill>
                <a:latin typeface="Halant Medium"/>
              </a:rPr>
              <a:t>Google pegasus - large</a:t>
            </a:r>
          </a:p>
        </p:txBody>
      </p:sp>
      <p:sp>
        <p:nvSpPr>
          <p:cNvPr name="TextBox 11" id="11"/>
          <p:cNvSpPr txBox="true"/>
          <p:nvPr/>
        </p:nvSpPr>
        <p:spPr>
          <a:xfrm rot="0">
            <a:off x="10115238" y="1998710"/>
            <a:ext cx="4692916" cy="573475"/>
          </a:xfrm>
          <a:prstGeom prst="rect">
            <a:avLst/>
          </a:prstGeom>
        </p:spPr>
        <p:txBody>
          <a:bodyPr anchor="t" rtlCol="false" tIns="0" lIns="0" bIns="0" rIns="0">
            <a:spAutoFit/>
          </a:bodyPr>
          <a:lstStyle/>
          <a:p>
            <a:pPr algn="l" marL="0" indent="0" lvl="0">
              <a:lnSpc>
                <a:spcPts val="4672"/>
              </a:lnSpc>
              <a:spcBef>
                <a:spcPct val="0"/>
              </a:spcBef>
            </a:pPr>
            <a:r>
              <a:rPr lang="en-US" sz="3594">
                <a:solidFill>
                  <a:srgbClr val="731F7D"/>
                </a:solidFill>
                <a:latin typeface="Halant Medium Italics"/>
              </a:rPr>
              <a:t>Facebook BART - large</a:t>
            </a:r>
          </a:p>
        </p:txBody>
      </p:sp>
      <p:sp>
        <p:nvSpPr>
          <p:cNvPr name="TextBox 12" id="12"/>
          <p:cNvSpPr txBox="true"/>
          <p:nvPr/>
        </p:nvSpPr>
        <p:spPr>
          <a:xfrm rot="0">
            <a:off x="3561121" y="5694328"/>
            <a:ext cx="4321374" cy="1164025"/>
          </a:xfrm>
          <a:prstGeom prst="rect">
            <a:avLst/>
          </a:prstGeom>
        </p:spPr>
        <p:txBody>
          <a:bodyPr anchor="t" rtlCol="false" tIns="0" lIns="0" bIns="0" rIns="0">
            <a:spAutoFit/>
          </a:bodyPr>
          <a:lstStyle/>
          <a:p>
            <a:pPr algn="l" marL="0" indent="0" lvl="0">
              <a:lnSpc>
                <a:spcPts val="4672"/>
              </a:lnSpc>
              <a:spcBef>
                <a:spcPct val="0"/>
              </a:spcBef>
            </a:pPr>
            <a:r>
              <a:rPr lang="en-US" sz="3594">
                <a:solidFill>
                  <a:srgbClr val="731F7D"/>
                </a:solidFill>
                <a:latin typeface="Halant Medium"/>
              </a:rPr>
              <a:t>Haystack Framework for NLP</a:t>
            </a:r>
          </a:p>
        </p:txBody>
      </p:sp>
      <p:sp>
        <p:nvSpPr>
          <p:cNvPr name="TextBox 13" id="13"/>
          <p:cNvSpPr txBox="true"/>
          <p:nvPr/>
        </p:nvSpPr>
        <p:spPr>
          <a:xfrm rot="0">
            <a:off x="10916375" y="5989603"/>
            <a:ext cx="3090640" cy="573475"/>
          </a:xfrm>
          <a:prstGeom prst="rect">
            <a:avLst/>
          </a:prstGeom>
        </p:spPr>
        <p:txBody>
          <a:bodyPr anchor="t" rtlCol="false" tIns="0" lIns="0" bIns="0" rIns="0">
            <a:spAutoFit/>
          </a:bodyPr>
          <a:lstStyle/>
          <a:p>
            <a:pPr>
              <a:lnSpc>
                <a:spcPts val="4672"/>
              </a:lnSpc>
            </a:pPr>
            <a:r>
              <a:rPr lang="en-US" sz="3594">
                <a:solidFill>
                  <a:srgbClr val="731F7D"/>
                </a:solidFill>
                <a:latin typeface="Halant Medium"/>
              </a:rPr>
              <a:t>Seq2Seq Model</a:t>
            </a:r>
          </a:p>
        </p:txBody>
      </p:sp>
      <p:sp>
        <p:nvSpPr>
          <p:cNvPr name="TextBox 14" id="14"/>
          <p:cNvSpPr txBox="true"/>
          <p:nvPr/>
        </p:nvSpPr>
        <p:spPr>
          <a:xfrm rot="0">
            <a:off x="3561121" y="2823234"/>
            <a:ext cx="4321374" cy="1746249"/>
          </a:xfrm>
          <a:prstGeom prst="rect">
            <a:avLst/>
          </a:prstGeom>
        </p:spPr>
        <p:txBody>
          <a:bodyPr anchor="t" rtlCol="false" tIns="0" lIns="0" bIns="0" rIns="0">
            <a:spAutoFit/>
          </a:bodyPr>
          <a:lstStyle/>
          <a:p>
            <a:pPr algn="ctr">
              <a:lnSpc>
                <a:spcPts val="3500"/>
              </a:lnSpc>
            </a:pPr>
            <a:r>
              <a:rPr lang="en-US" sz="2500">
                <a:solidFill>
                  <a:srgbClr val="000000"/>
                </a:solidFill>
                <a:latin typeface="Lato"/>
              </a:rPr>
              <a:t>It is a NLP model found in transformer library of Python and is used for Abstractive Summarization of given text  </a:t>
            </a:r>
          </a:p>
        </p:txBody>
      </p:sp>
      <p:grpSp>
        <p:nvGrpSpPr>
          <p:cNvPr name="Group 15" id="15"/>
          <p:cNvGrpSpPr/>
          <p:nvPr/>
        </p:nvGrpSpPr>
        <p:grpSpPr>
          <a:xfrm rot="0">
            <a:off x="9862073" y="2576647"/>
            <a:ext cx="5199246" cy="2296573"/>
            <a:chOff x="0" y="0"/>
            <a:chExt cx="1369349" cy="604859"/>
          </a:xfrm>
        </p:grpSpPr>
        <p:sp>
          <p:nvSpPr>
            <p:cNvPr name="Freeform 16" id="16"/>
            <p:cNvSpPr/>
            <p:nvPr/>
          </p:nvSpPr>
          <p:spPr>
            <a:xfrm>
              <a:off x="0" y="0"/>
              <a:ext cx="1369349" cy="604859"/>
            </a:xfrm>
            <a:custGeom>
              <a:avLst/>
              <a:gdLst/>
              <a:ahLst/>
              <a:cxnLst/>
              <a:rect r="r" b="b" t="t" l="l"/>
              <a:pathLst>
                <a:path h="604859" w="1369349">
                  <a:moveTo>
                    <a:pt x="75941" y="0"/>
                  </a:moveTo>
                  <a:lnTo>
                    <a:pt x="1293407" y="0"/>
                  </a:lnTo>
                  <a:cubicBezTo>
                    <a:pt x="1313548" y="0"/>
                    <a:pt x="1332864" y="8001"/>
                    <a:pt x="1347106" y="22243"/>
                  </a:cubicBezTo>
                  <a:cubicBezTo>
                    <a:pt x="1361348" y="36484"/>
                    <a:pt x="1369349" y="55800"/>
                    <a:pt x="1369349" y="75941"/>
                  </a:cubicBezTo>
                  <a:lnTo>
                    <a:pt x="1369349" y="528917"/>
                  </a:lnTo>
                  <a:cubicBezTo>
                    <a:pt x="1369349" y="549058"/>
                    <a:pt x="1361348" y="568374"/>
                    <a:pt x="1347106" y="582616"/>
                  </a:cubicBezTo>
                  <a:cubicBezTo>
                    <a:pt x="1332864" y="596858"/>
                    <a:pt x="1313548" y="604859"/>
                    <a:pt x="1293407" y="604859"/>
                  </a:cubicBezTo>
                  <a:lnTo>
                    <a:pt x="75941" y="604859"/>
                  </a:lnTo>
                  <a:cubicBezTo>
                    <a:pt x="55800" y="604859"/>
                    <a:pt x="36484" y="596858"/>
                    <a:pt x="22243" y="582616"/>
                  </a:cubicBezTo>
                  <a:cubicBezTo>
                    <a:pt x="8001" y="568374"/>
                    <a:pt x="0" y="549058"/>
                    <a:pt x="0" y="528917"/>
                  </a:cubicBezTo>
                  <a:lnTo>
                    <a:pt x="0" y="75941"/>
                  </a:lnTo>
                  <a:cubicBezTo>
                    <a:pt x="0" y="55800"/>
                    <a:pt x="8001" y="36484"/>
                    <a:pt x="22243" y="22243"/>
                  </a:cubicBezTo>
                  <a:cubicBezTo>
                    <a:pt x="36484" y="8001"/>
                    <a:pt x="55800" y="0"/>
                    <a:pt x="75941" y="0"/>
                  </a:cubicBezTo>
                  <a:close/>
                </a:path>
              </a:pathLst>
            </a:custGeom>
            <a:solidFill>
              <a:srgbClr val="D9D9D9"/>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3500"/>
                </a:lnSpc>
              </a:pPr>
            </a:p>
          </p:txBody>
        </p:sp>
      </p:grpSp>
      <p:sp>
        <p:nvSpPr>
          <p:cNvPr name="TextBox 18" id="18"/>
          <p:cNvSpPr txBox="true"/>
          <p:nvPr/>
        </p:nvSpPr>
        <p:spPr>
          <a:xfrm rot="0">
            <a:off x="10196512" y="2823234"/>
            <a:ext cx="4321374" cy="1746249"/>
          </a:xfrm>
          <a:prstGeom prst="rect">
            <a:avLst/>
          </a:prstGeom>
        </p:spPr>
        <p:txBody>
          <a:bodyPr anchor="t" rtlCol="false" tIns="0" lIns="0" bIns="0" rIns="0">
            <a:spAutoFit/>
          </a:bodyPr>
          <a:lstStyle/>
          <a:p>
            <a:pPr algn="ctr">
              <a:lnSpc>
                <a:spcPts val="3500"/>
              </a:lnSpc>
            </a:pPr>
            <a:r>
              <a:rPr lang="en-US" sz="2500">
                <a:solidFill>
                  <a:srgbClr val="000000"/>
                </a:solidFill>
                <a:latin typeface="Lato"/>
              </a:rPr>
              <a:t>BART is a transformer model with Bi-directional Encoder and an Auto Regressive Decoder (BERT)</a:t>
            </a:r>
          </a:p>
        </p:txBody>
      </p:sp>
      <p:grpSp>
        <p:nvGrpSpPr>
          <p:cNvPr name="Group 19" id="19"/>
          <p:cNvGrpSpPr/>
          <p:nvPr/>
        </p:nvGrpSpPr>
        <p:grpSpPr>
          <a:xfrm rot="0">
            <a:off x="3226682" y="6761702"/>
            <a:ext cx="5199246" cy="2296573"/>
            <a:chOff x="0" y="0"/>
            <a:chExt cx="1369349" cy="604859"/>
          </a:xfrm>
        </p:grpSpPr>
        <p:sp>
          <p:nvSpPr>
            <p:cNvPr name="Freeform 20" id="20"/>
            <p:cNvSpPr/>
            <p:nvPr/>
          </p:nvSpPr>
          <p:spPr>
            <a:xfrm>
              <a:off x="0" y="0"/>
              <a:ext cx="1369349" cy="604859"/>
            </a:xfrm>
            <a:custGeom>
              <a:avLst/>
              <a:gdLst/>
              <a:ahLst/>
              <a:cxnLst/>
              <a:rect r="r" b="b" t="t" l="l"/>
              <a:pathLst>
                <a:path h="604859" w="1369349">
                  <a:moveTo>
                    <a:pt x="75941" y="0"/>
                  </a:moveTo>
                  <a:lnTo>
                    <a:pt x="1293407" y="0"/>
                  </a:lnTo>
                  <a:cubicBezTo>
                    <a:pt x="1313548" y="0"/>
                    <a:pt x="1332864" y="8001"/>
                    <a:pt x="1347106" y="22243"/>
                  </a:cubicBezTo>
                  <a:cubicBezTo>
                    <a:pt x="1361348" y="36484"/>
                    <a:pt x="1369349" y="55800"/>
                    <a:pt x="1369349" y="75941"/>
                  </a:cubicBezTo>
                  <a:lnTo>
                    <a:pt x="1369349" y="528917"/>
                  </a:lnTo>
                  <a:cubicBezTo>
                    <a:pt x="1369349" y="549058"/>
                    <a:pt x="1361348" y="568374"/>
                    <a:pt x="1347106" y="582616"/>
                  </a:cubicBezTo>
                  <a:cubicBezTo>
                    <a:pt x="1332864" y="596858"/>
                    <a:pt x="1313548" y="604859"/>
                    <a:pt x="1293407" y="604859"/>
                  </a:cubicBezTo>
                  <a:lnTo>
                    <a:pt x="75941" y="604859"/>
                  </a:lnTo>
                  <a:cubicBezTo>
                    <a:pt x="55800" y="604859"/>
                    <a:pt x="36484" y="596858"/>
                    <a:pt x="22243" y="582616"/>
                  </a:cubicBezTo>
                  <a:cubicBezTo>
                    <a:pt x="8001" y="568374"/>
                    <a:pt x="0" y="549058"/>
                    <a:pt x="0" y="528917"/>
                  </a:cubicBezTo>
                  <a:lnTo>
                    <a:pt x="0" y="75941"/>
                  </a:lnTo>
                  <a:cubicBezTo>
                    <a:pt x="0" y="55800"/>
                    <a:pt x="8001" y="36484"/>
                    <a:pt x="22243" y="22243"/>
                  </a:cubicBezTo>
                  <a:cubicBezTo>
                    <a:pt x="36484" y="8001"/>
                    <a:pt x="55800" y="0"/>
                    <a:pt x="75941" y="0"/>
                  </a:cubicBezTo>
                  <a:close/>
                </a:path>
              </a:pathLst>
            </a:custGeom>
            <a:solidFill>
              <a:srgbClr val="D9D9D9"/>
            </a:solidFill>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3500"/>
                </a:lnSpc>
              </a:pPr>
            </a:p>
          </p:txBody>
        </p:sp>
      </p:grpSp>
      <p:sp>
        <p:nvSpPr>
          <p:cNvPr name="TextBox 22" id="22"/>
          <p:cNvSpPr txBox="true"/>
          <p:nvPr/>
        </p:nvSpPr>
        <p:spPr>
          <a:xfrm rot="0">
            <a:off x="3561121" y="7128828"/>
            <a:ext cx="4321374" cy="1308099"/>
          </a:xfrm>
          <a:prstGeom prst="rect">
            <a:avLst/>
          </a:prstGeom>
        </p:spPr>
        <p:txBody>
          <a:bodyPr anchor="t" rtlCol="false" tIns="0" lIns="0" bIns="0" rIns="0">
            <a:spAutoFit/>
          </a:bodyPr>
          <a:lstStyle/>
          <a:p>
            <a:pPr algn="ctr">
              <a:lnSpc>
                <a:spcPts val="3500"/>
              </a:lnSpc>
            </a:pPr>
            <a:r>
              <a:rPr lang="en-US" sz="2500">
                <a:solidFill>
                  <a:srgbClr val="000000"/>
                </a:solidFill>
                <a:latin typeface="Lato"/>
              </a:rPr>
              <a:t>Haystack is an open source framework for summarization of large document collection.</a:t>
            </a:r>
          </a:p>
        </p:txBody>
      </p:sp>
      <p:grpSp>
        <p:nvGrpSpPr>
          <p:cNvPr name="Group 23" id="23"/>
          <p:cNvGrpSpPr/>
          <p:nvPr/>
        </p:nvGrpSpPr>
        <p:grpSpPr>
          <a:xfrm rot="0">
            <a:off x="9862073" y="6568873"/>
            <a:ext cx="5199246" cy="2296573"/>
            <a:chOff x="0" y="0"/>
            <a:chExt cx="1369349" cy="604859"/>
          </a:xfrm>
        </p:grpSpPr>
        <p:sp>
          <p:nvSpPr>
            <p:cNvPr name="Freeform 24" id="24"/>
            <p:cNvSpPr/>
            <p:nvPr/>
          </p:nvSpPr>
          <p:spPr>
            <a:xfrm>
              <a:off x="0" y="0"/>
              <a:ext cx="1369349" cy="604859"/>
            </a:xfrm>
            <a:custGeom>
              <a:avLst/>
              <a:gdLst/>
              <a:ahLst/>
              <a:cxnLst/>
              <a:rect r="r" b="b" t="t" l="l"/>
              <a:pathLst>
                <a:path h="604859" w="1369349">
                  <a:moveTo>
                    <a:pt x="75941" y="0"/>
                  </a:moveTo>
                  <a:lnTo>
                    <a:pt x="1293407" y="0"/>
                  </a:lnTo>
                  <a:cubicBezTo>
                    <a:pt x="1313548" y="0"/>
                    <a:pt x="1332864" y="8001"/>
                    <a:pt x="1347106" y="22243"/>
                  </a:cubicBezTo>
                  <a:cubicBezTo>
                    <a:pt x="1361348" y="36484"/>
                    <a:pt x="1369349" y="55800"/>
                    <a:pt x="1369349" y="75941"/>
                  </a:cubicBezTo>
                  <a:lnTo>
                    <a:pt x="1369349" y="528917"/>
                  </a:lnTo>
                  <a:cubicBezTo>
                    <a:pt x="1369349" y="549058"/>
                    <a:pt x="1361348" y="568374"/>
                    <a:pt x="1347106" y="582616"/>
                  </a:cubicBezTo>
                  <a:cubicBezTo>
                    <a:pt x="1332864" y="596858"/>
                    <a:pt x="1313548" y="604859"/>
                    <a:pt x="1293407" y="604859"/>
                  </a:cubicBezTo>
                  <a:lnTo>
                    <a:pt x="75941" y="604859"/>
                  </a:lnTo>
                  <a:cubicBezTo>
                    <a:pt x="55800" y="604859"/>
                    <a:pt x="36484" y="596858"/>
                    <a:pt x="22243" y="582616"/>
                  </a:cubicBezTo>
                  <a:cubicBezTo>
                    <a:pt x="8001" y="568374"/>
                    <a:pt x="0" y="549058"/>
                    <a:pt x="0" y="528917"/>
                  </a:cubicBezTo>
                  <a:lnTo>
                    <a:pt x="0" y="75941"/>
                  </a:lnTo>
                  <a:cubicBezTo>
                    <a:pt x="0" y="55800"/>
                    <a:pt x="8001" y="36484"/>
                    <a:pt x="22243" y="22243"/>
                  </a:cubicBezTo>
                  <a:cubicBezTo>
                    <a:pt x="36484" y="8001"/>
                    <a:pt x="55800" y="0"/>
                    <a:pt x="75941" y="0"/>
                  </a:cubicBezTo>
                  <a:close/>
                </a:path>
              </a:pathLst>
            </a:custGeom>
            <a:solidFill>
              <a:srgbClr val="D9D9D9"/>
            </a:solidFill>
          </p:spPr>
        </p:sp>
        <p:sp>
          <p:nvSpPr>
            <p:cNvPr name="TextBox 25" id="25"/>
            <p:cNvSpPr txBox="true"/>
            <p:nvPr/>
          </p:nvSpPr>
          <p:spPr>
            <a:xfrm>
              <a:off x="0" y="-57150"/>
              <a:ext cx="812800" cy="869950"/>
            </a:xfrm>
            <a:prstGeom prst="rect">
              <a:avLst/>
            </a:prstGeom>
          </p:spPr>
          <p:txBody>
            <a:bodyPr anchor="ctr" rtlCol="false" tIns="50800" lIns="50800" bIns="50800" rIns="50800"/>
            <a:lstStyle/>
            <a:p>
              <a:pPr algn="ctr">
                <a:lnSpc>
                  <a:spcPts val="3500"/>
                </a:lnSpc>
              </a:pPr>
            </a:p>
          </p:txBody>
        </p:sp>
      </p:grpSp>
      <p:sp>
        <p:nvSpPr>
          <p:cNvPr name="TextBox 26" id="26"/>
          <p:cNvSpPr txBox="true"/>
          <p:nvPr/>
        </p:nvSpPr>
        <p:spPr>
          <a:xfrm rot="0">
            <a:off x="10301009" y="7034535"/>
            <a:ext cx="4321374" cy="1308099"/>
          </a:xfrm>
          <a:prstGeom prst="rect">
            <a:avLst/>
          </a:prstGeom>
        </p:spPr>
        <p:txBody>
          <a:bodyPr anchor="t" rtlCol="false" tIns="0" lIns="0" bIns="0" rIns="0">
            <a:spAutoFit/>
          </a:bodyPr>
          <a:lstStyle/>
          <a:p>
            <a:pPr algn="ctr">
              <a:lnSpc>
                <a:spcPts val="3500"/>
              </a:lnSpc>
            </a:pPr>
            <a:r>
              <a:rPr lang="en-US" sz="2500">
                <a:solidFill>
                  <a:srgbClr val="000000"/>
                </a:solidFill>
                <a:latin typeface="Lato"/>
              </a:rPr>
              <a:t>Seq2Seq Model with encoder - decoder with appropriated data input-output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2234131" y="8975237"/>
            <a:ext cx="3930047" cy="372371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13119">
            <a:off x="15021915" y="-1585853"/>
            <a:ext cx="5345301" cy="5111444"/>
          </a:xfrm>
          <a:prstGeom prst="rect">
            <a:avLst/>
          </a:prstGeom>
        </p:spPr>
      </p:pic>
      <p:graphicFrame>
        <p:nvGraphicFramePr>
          <p:cNvPr name="Table 4" id="4"/>
          <p:cNvGraphicFramePr>
            <a:graphicFrameLocks noGrp="true"/>
          </p:cNvGraphicFramePr>
          <p:nvPr/>
        </p:nvGraphicFramePr>
        <p:xfrm>
          <a:off x="1295665" y="2466665"/>
          <a:ext cx="5248263" cy="1941024"/>
        </p:xfrm>
        <a:graphic>
          <a:graphicData uri="http://schemas.openxmlformats.org/drawingml/2006/table">
            <a:tbl>
              <a:tblPr/>
              <a:tblGrid>
                <a:gridCol w="1312066"/>
                <a:gridCol w="1312066"/>
                <a:gridCol w="1312066"/>
                <a:gridCol w="1312066"/>
              </a:tblGrid>
              <a:tr h="1139690">
                <a:tc>
                  <a:txBody>
                    <a:bodyPr anchor="t" rtlCol="false"/>
                    <a:lstStyle/>
                    <a:p>
                      <a:pPr algn="l">
                        <a:defRPr/>
                      </a:pPr>
                      <a:r>
                        <a:rPr lang="en-US" sz="1899">
                          <a:solidFill>
                            <a:srgbClr val="000000"/>
                          </a:solidFill>
                          <a:latin typeface="HK Grotesk Bold"/>
                        </a:rPr>
                        <a:t>ROGUE 1</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ROGUE 2</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ROGUE – L</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ROGUE – L SUM</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01334">
                <a:tc>
                  <a:txBody>
                    <a:bodyPr anchor="t" rtlCol="false"/>
                    <a:lstStyle/>
                    <a:p>
                      <a:pPr algn="l">
                        <a:defRPr/>
                      </a:pPr>
                      <a:r>
                        <a:rPr lang="en-US" sz="1899">
                          <a:solidFill>
                            <a:srgbClr val="000000"/>
                          </a:solidFill>
                          <a:latin typeface="HK Grotesk Bold"/>
                        </a:rPr>
                        <a:t>35.96</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16.56</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21.16</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24.01</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aphicFrame>
        <p:nvGraphicFramePr>
          <p:cNvPr name="Table 5" id="5"/>
          <p:cNvGraphicFramePr>
            <a:graphicFrameLocks noGrp="true"/>
          </p:cNvGraphicFramePr>
          <p:nvPr/>
        </p:nvGraphicFramePr>
        <p:xfrm>
          <a:off x="1295665" y="5098488"/>
          <a:ext cx="5296304" cy="1949572"/>
        </p:xfrm>
        <a:graphic>
          <a:graphicData uri="http://schemas.openxmlformats.org/drawingml/2006/table">
            <a:tbl>
              <a:tblPr/>
              <a:tblGrid>
                <a:gridCol w="1324076"/>
                <a:gridCol w="1324076"/>
                <a:gridCol w="1324076"/>
                <a:gridCol w="1324076"/>
              </a:tblGrid>
              <a:tr h="1139615">
                <a:tc>
                  <a:txBody>
                    <a:bodyPr anchor="t" rtlCol="false"/>
                    <a:lstStyle/>
                    <a:p>
                      <a:pPr algn="l">
                        <a:defRPr/>
                      </a:pPr>
                      <a:r>
                        <a:rPr lang="en-US" sz="1899">
                          <a:solidFill>
                            <a:srgbClr val="000000"/>
                          </a:solidFill>
                          <a:latin typeface="HK Grotesk Bold"/>
                        </a:rPr>
                        <a:t>ROGUE 1</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ROGUE 2</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ROGUE – L</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ROGUE – L SUM</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09956">
                <a:tc>
                  <a:txBody>
                    <a:bodyPr anchor="t" rtlCol="false"/>
                    <a:lstStyle/>
                    <a:p>
                      <a:pPr algn="l">
                        <a:defRPr/>
                      </a:pPr>
                      <a:r>
                        <a:rPr lang="en-US" sz="1899">
                          <a:solidFill>
                            <a:srgbClr val="000000"/>
                          </a:solidFill>
                          <a:latin typeface="HK Grotesk Bold"/>
                        </a:rPr>
                        <a:t>39.61</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16.46</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24.06</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24.03</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6578709" y="795399"/>
            <a:ext cx="3457461" cy="1065714"/>
          </a:xfrm>
          <a:prstGeom prst="rect">
            <a:avLst/>
          </a:prstGeom>
        </p:spPr>
        <p:txBody>
          <a:bodyPr anchor="t" rtlCol="false" tIns="0" lIns="0" bIns="0" rIns="0">
            <a:spAutoFit/>
          </a:bodyPr>
          <a:lstStyle/>
          <a:p>
            <a:pPr algn="ctr">
              <a:lnSpc>
                <a:spcPts val="8345"/>
              </a:lnSpc>
            </a:pPr>
            <a:r>
              <a:rPr lang="en-US" sz="7072" u="sng">
                <a:solidFill>
                  <a:srgbClr val="000000"/>
                </a:solidFill>
                <a:latin typeface="HK Grotesk Bold"/>
              </a:rPr>
              <a:t>Results</a:t>
            </a:r>
          </a:p>
        </p:txBody>
      </p:sp>
      <p:sp>
        <p:nvSpPr>
          <p:cNvPr name="TextBox 7" id="7"/>
          <p:cNvSpPr txBox="true"/>
          <p:nvPr/>
        </p:nvSpPr>
        <p:spPr>
          <a:xfrm rot="0">
            <a:off x="1295665" y="1968826"/>
            <a:ext cx="3805952" cy="497839"/>
          </a:xfrm>
          <a:prstGeom prst="rect">
            <a:avLst/>
          </a:prstGeom>
        </p:spPr>
        <p:txBody>
          <a:bodyPr anchor="t" rtlCol="false" tIns="0" lIns="0" bIns="0" rIns="0">
            <a:spAutoFit/>
          </a:bodyPr>
          <a:lstStyle/>
          <a:p>
            <a:pPr algn="ctr">
              <a:lnSpc>
                <a:spcPts val="4060"/>
              </a:lnSpc>
            </a:pPr>
            <a:r>
              <a:rPr lang="en-US" sz="2900">
                <a:solidFill>
                  <a:srgbClr val="000000"/>
                </a:solidFill>
                <a:latin typeface="Open Sans"/>
              </a:rPr>
              <a:t>Facebook BART - large</a:t>
            </a:r>
          </a:p>
        </p:txBody>
      </p:sp>
      <p:sp>
        <p:nvSpPr>
          <p:cNvPr name="TextBox 8" id="8"/>
          <p:cNvSpPr txBox="true"/>
          <p:nvPr/>
        </p:nvSpPr>
        <p:spPr>
          <a:xfrm rot="0">
            <a:off x="1295665" y="4566042"/>
            <a:ext cx="3892987" cy="497839"/>
          </a:xfrm>
          <a:prstGeom prst="rect">
            <a:avLst/>
          </a:prstGeom>
        </p:spPr>
        <p:txBody>
          <a:bodyPr anchor="t" rtlCol="false" tIns="0" lIns="0" bIns="0" rIns="0">
            <a:spAutoFit/>
          </a:bodyPr>
          <a:lstStyle/>
          <a:p>
            <a:pPr algn="ctr">
              <a:lnSpc>
                <a:spcPts val="4060"/>
              </a:lnSpc>
            </a:pPr>
            <a:r>
              <a:rPr lang="en-US" sz="2900">
                <a:solidFill>
                  <a:srgbClr val="000000"/>
                </a:solidFill>
                <a:latin typeface="Open Sans"/>
              </a:rPr>
              <a:t>Google pegasus - large</a:t>
            </a:r>
          </a:p>
        </p:txBody>
      </p:sp>
      <p:sp>
        <p:nvSpPr>
          <p:cNvPr name="AutoShape 9" id="9"/>
          <p:cNvSpPr/>
          <p:nvPr/>
        </p:nvSpPr>
        <p:spPr>
          <a:xfrm rot="5400000">
            <a:off x="4577560" y="5829116"/>
            <a:ext cx="7507384" cy="0"/>
          </a:xfrm>
          <a:prstGeom prst="line">
            <a:avLst/>
          </a:prstGeom>
          <a:ln cap="flat" w="47625">
            <a:solidFill>
              <a:srgbClr val="000000"/>
            </a:solidFill>
            <a:prstDash val="solid"/>
            <a:headEnd type="none" len="sm" w="sm"/>
            <a:tailEnd type="none" len="sm" w="sm"/>
          </a:ln>
        </p:spPr>
      </p:sp>
      <p:sp>
        <p:nvSpPr>
          <p:cNvPr name="TextBox 10" id="10"/>
          <p:cNvSpPr txBox="true"/>
          <p:nvPr/>
        </p:nvSpPr>
        <p:spPr>
          <a:xfrm rot="0">
            <a:off x="8653958" y="2341831"/>
            <a:ext cx="2430661" cy="771525"/>
          </a:xfrm>
          <a:prstGeom prst="rect">
            <a:avLst/>
          </a:prstGeom>
        </p:spPr>
        <p:txBody>
          <a:bodyPr anchor="t" rtlCol="false" tIns="0" lIns="0" bIns="0" rIns="0">
            <a:spAutoFit/>
          </a:bodyPr>
          <a:lstStyle/>
          <a:p>
            <a:pPr algn="ctr">
              <a:lnSpc>
                <a:spcPts val="6300"/>
              </a:lnSpc>
            </a:pPr>
            <a:r>
              <a:rPr lang="en-US" sz="4500">
                <a:solidFill>
                  <a:srgbClr val="000000"/>
                </a:solidFill>
                <a:latin typeface="Open Sans"/>
              </a:rPr>
              <a:t>Example </a:t>
            </a:r>
          </a:p>
        </p:txBody>
      </p:sp>
      <p:sp>
        <p:nvSpPr>
          <p:cNvPr name="TextBox 11" id="11"/>
          <p:cNvSpPr txBox="true"/>
          <p:nvPr/>
        </p:nvSpPr>
        <p:spPr>
          <a:xfrm rot="0">
            <a:off x="8653958" y="7263876"/>
            <a:ext cx="8424137" cy="2334894"/>
          </a:xfrm>
          <a:prstGeom prst="rect">
            <a:avLst/>
          </a:prstGeom>
        </p:spPr>
        <p:txBody>
          <a:bodyPr anchor="t" rtlCol="false" tIns="0" lIns="0" bIns="0" rIns="0">
            <a:spAutoFit/>
          </a:bodyPr>
          <a:lstStyle/>
          <a:p>
            <a:pPr>
              <a:lnSpc>
                <a:spcPts val="3080"/>
              </a:lnSpc>
            </a:pPr>
            <a:r>
              <a:rPr lang="en-US" sz="2200">
                <a:solidFill>
                  <a:srgbClr val="000000"/>
                </a:solidFill>
                <a:latin typeface="HK Grotesk Medium"/>
              </a:rPr>
              <a:t>A survey of 122 graphic designers and clients identified that these two groups may not be communicating with each other effectively with regard to visual accessibility and that there is a need to develop inclusive design tools to assist them with this. Inclusive design tools that aid client designer communication could provide an important supplement to existing tools </a:t>
            </a:r>
          </a:p>
        </p:txBody>
      </p:sp>
      <p:sp>
        <p:nvSpPr>
          <p:cNvPr name="TextBox 12" id="12"/>
          <p:cNvSpPr txBox="true"/>
          <p:nvPr/>
        </p:nvSpPr>
        <p:spPr>
          <a:xfrm rot="0">
            <a:off x="8653958" y="3943001"/>
            <a:ext cx="8772458" cy="2334894"/>
          </a:xfrm>
          <a:prstGeom prst="rect">
            <a:avLst/>
          </a:prstGeom>
        </p:spPr>
        <p:txBody>
          <a:bodyPr anchor="t" rtlCol="false" tIns="0" lIns="0" bIns="0" rIns="0">
            <a:spAutoFit/>
          </a:bodyPr>
          <a:lstStyle/>
          <a:p>
            <a:pPr>
              <a:lnSpc>
                <a:spcPts val="3080"/>
              </a:lnSpc>
            </a:pPr>
            <a:r>
              <a:rPr lang="en-US" sz="2200">
                <a:solidFill>
                  <a:srgbClr val="000000"/>
                </a:solidFill>
                <a:latin typeface="HK Grotesk Medium"/>
              </a:rPr>
              <a:t>We conducted a survey of 122 graphic designers and clients. We investigated the consideration given to visual accessibility in graphic design. Designers and clients do not communicate effectively about visual accessibility. We need to develop tools to assist designers with visual accessibility. We need to investigate the development of ethical design codes.</a:t>
            </a:r>
          </a:p>
        </p:txBody>
      </p:sp>
      <p:sp>
        <p:nvSpPr>
          <p:cNvPr name="TextBox 13" id="13"/>
          <p:cNvSpPr txBox="true"/>
          <p:nvPr/>
        </p:nvSpPr>
        <p:spPr>
          <a:xfrm rot="0">
            <a:off x="8653958" y="3294331"/>
            <a:ext cx="3545919" cy="521334"/>
          </a:xfrm>
          <a:prstGeom prst="rect">
            <a:avLst/>
          </a:prstGeom>
        </p:spPr>
        <p:txBody>
          <a:bodyPr anchor="t" rtlCol="false" tIns="0" lIns="0" bIns="0" rIns="0">
            <a:spAutoFit/>
          </a:bodyPr>
          <a:lstStyle/>
          <a:p>
            <a:pPr algn="ctr">
              <a:lnSpc>
                <a:spcPts val="4340"/>
              </a:lnSpc>
            </a:pPr>
            <a:r>
              <a:rPr lang="en-US" sz="3100" u="sng">
                <a:solidFill>
                  <a:srgbClr val="000000"/>
                </a:solidFill>
                <a:latin typeface="Open Sans"/>
              </a:rPr>
              <a:t>Expected Summary</a:t>
            </a:r>
          </a:p>
        </p:txBody>
      </p:sp>
      <p:sp>
        <p:nvSpPr>
          <p:cNvPr name="TextBox 14" id="14"/>
          <p:cNvSpPr txBox="true"/>
          <p:nvPr/>
        </p:nvSpPr>
        <p:spPr>
          <a:xfrm rot="0">
            <a:off x="8703726" y="6590141"/>
            <a:ext cx="3618071" cy="521335"/>
          </a:xfrm>
          <a:prstGeom prst="rect">
            <a:avLst/>
          </a:prstGeom>
        </p:spPr>
        <p:txBody>
          <a:bodyPr anchor="t" rtlCol="false" tIns="0" lIns="0" bIns="0" rIns="0">
            <a:spAutoFit/>
          </a:bodyPr>
          <a:lstStyle/>
          <a:p>
            <a:pPr algn="ctr">
              <a:lnSpc>
                <a:spcPts val="4340"/>
              </a:lnSpc>
              <a:spcBef>
                <a:spcPct val="0"/>
              </a:spcBef>
            </a:pPr>
            <a:r>
              <a:rPr lang="en-US" sz="3100" u="sng">
                <a:solidFill>
                  <a:srgbClr val="000000"/>
                </a:solidFill>
                <a:latin typeface="Open Sans"/>
              </a:rPr>
              <a:t>Predicted Summary</a:t>
            </a:r>
          </a:p>
        </p:txBody>
      </p:sp>
      <p:graphicFrame>
        <p:nvGraphicFramePr>
          <p:cNvPr name="Table 15" id="15"/>
          <p:cNvGraphicFramePr>
            <a:graphicFrameLocks noGrp="true"/>
          </p:cNvGraphicFramePr>
          <p:nvPr/>
        </p:nvGraphicFramePr>
        <p:xfrm>
          <a:off x="1295665" y="7738858"/>
          <a:ext cx="5248263" cy="1941024"/>
        </p:xfrm>
        <a:graphic>
          <a:graphicData uri="http://schemas.openxmlformats.org/drawingml/2006/table">
            <a:tbl>
              <a:tblPr/>
              <a:tblGrid>
                <a:gridCol w="1312066"/>
                <a:gridCol w="1312066"/>
                <a:gridCol w="1312066"/>
                <a:gridCol w="1312066"/>
              </a:tblGrid>
              <a:tr h="1139690">
                <a:tc>
                  <a:txBody>
                    <a:bodyPr anchor="t" rtlCol="false"/>
                    <a:lstStyle/>
                    <a:p>
                      <a:pPr algn="l">
                        <a:defRPr/>
                      </a:pPr>
                      <a:r>
                        <a:rPr lang="en-US" sz="1899">
                          <a:solidFill>
                            <a:srgbClr val="000000"/>
                          </a:solidFill>
                          <a:latin typeface="HK Grotesk Bold"/>
                        </a:rPr>
                        <a:t>ROGUE 1</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ROGUE 2</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ROGUE – L</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ROGUE – L SUM</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01334">
                <a:tc>
                  <a:txBody>
                    <a:bodyPr anchor="t" rtlCol="false"/>
                    <a:lstStyle/>
                    <a:p>
                      <a:pPr algn="l">
                        <a:defRPr/>
                      </a:pPr>
                      <a:r>
                        <a:rPr lang="en-US" sz="1899">
                          <a:solidFill>
                            <a:srgbClr val="000000"/>
                          </a:solidFill>
                          <a:latin typeface="HK Grotesk Bold"/>
                        </a:rPr>
                        <a:t>24.3</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10.8</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20.2</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defRPr/>
                      </a:pPr>
                      <a:r>
                        <a:rPr lang="en-US" sz="1899">
                          <a:solidFill>
                            <a:srgbClr val="000000"/>
                          </a:solidFill>
                          <a:latin typeface="HK Grotesk Bold"/>
                        </a:rPr>
                        <a:t>20.1</a:t>
                      </a:r>
                      <a:endParaRPr lang="en-US" sz="1100"/>
                    </a:p>
                  </a:txBody>
                  <a:tcP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6" id="16"/>
          <p:cNvSpPr txBox="true"/>
          <p:nvPr/>
        </p:nvSpPr>
        <p:spPr>
          <a:xfrm rot="0">
            <a:off x="1300369" y="7183971"/>
            <a:ext cx="1479471" cy="497839"/>
          </a:xfrm>
          <a:prstGeom prst="rect">
            <a:avLst/>
          </a:prstGeom>
        </p:spPr>
        <p:txBody>
          <a:bodyPr anchor="t" rtlCol="false" tIns="0" lIns="0" bIns="0" rIns="0">
            <a:spAutoFit/>
          </a:bodyPr>
          <a:lstStyle/>
          <a:p>
            <a:pPr algn="ctr">
              <a:lnSpc>
                <a:spcPts val="4060"/>
              </a:lnSpc>
            </a:pPr>
            <a:r>
              <a:rPr lang="en-US" sz="2900">
                <a:solidFill>
                  <a:srgbClr val="000000"/>
                </a:solidFill>
                <a:latin typeface="Open Sans"/>
              </a:rPr>
              <a:t>Seq2Seq</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088749">
            <a:off x="15238549" y="7531796"/>
            <a:ext cx="2440941" cy="231279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13119">
            <a:off x="13667511" y="-2216185"/>
            <a:ext cx="5583018" cy="533876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1705580">
            <a:off x="-2362671" y="6401890"/>
            <a:ext cx="7824542" cy="6963843"/>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6959566">
            <a:off x="-761750" y="523555"/>
            <a:ext cx="2895099" cy="2768439"/>
          </a:xfrm>
          <a:prstGeom prst="rect">
            <a:avLst/>
          </a:prstGeom>
        </p:spPr>
      </p:pic>
      <p:sp>
        <p:nvSpPr>
          <p:cNvPr name="TextBox 6" id="6"/>
          <p:cNvSpPr txBox="true"/>
          <p:nvPr/>
        </p:nvSpPr>
        <p:spPr>
          <a:xfrm rot="0">
            <a:off x="2703733" y="1917299"/>
            <a:ext cx="4192987" cy="1065714"/>
          </a:xfrm>
          <a:prstGeom prst="rect">
            <a:avLst/>
          </a:prstGeom>
        </p:spPr>
        <p:txBody>
          <a:bodyPr anchor="t" rtlCol="false" tIns="0" lIns="0" bIns="0" rIns="0">
            <a:spAutoFit/>
          </a:bodyPr>
          <a:lstStyle/>
          <a:p>
            <a:pPr>
              <a:lnSpc>
                <a:spcPts val="8345"/>
              </a:lnSpc>
            </a:pPr>
            <a:r>
              <a:rPr lang="en-US" sz="7072" u="sng">
                <a:solidFill>
                  <a:srgbClr val="731F7D"/>
                </a:solidFill>
                <a:latin typeface="HK Grotesk Bold"/>
              </a:rPr>
              <a:t>Learnings</a:t>
            </a:r>
          </a:p>
        </p:txBody>
      </p:sp>
      <p:sp>
        <p:nvSpPr>
          <p:cNvPr name="TextBox 7" id="7"/>
          <p:cNvSpPr txBox="true"/>
          <p:nvPr/>
        </p:nvSpPr>
        <p:spPr>
          <a:xfrm rot="0">
            <a:off x="2564405" y="3060618"/>
            <a:ext cx="10871879" cy="4443044"/>
          </a:xfrm>
          <a:prstGeom prst="rect">
            <a:avLst/>
          </a:prstGeom>
        </p:spPr>
        <p:txBody>
          <a:bodyPr anchor="t" rtlCol="false" tIns="0" lIns="0" bIns="0" rIns="0">
            <a:spAutoFit/>
          </a:bodyPr>
          <a:lstStyle/>
          <a:p>
            <a:pPr marL="610352" indent="-305176" lvl="1">
              <a:lnSpc>
                <a:spcPts val="3957"/>
              </a:lnSpc>
              <a:buFont typeface="Arial"/>
              <a:buChar char="•"/>
            </a:pPr>
            <a:r>
              <a:rPr lang="en-US" sz="2827" spc="-28">
                <a:solidFill>
                  <a:srgbClr val="000000"/>
                </a:solidFill>
                <a:latin typeface="HK Grotesk Light"/>
              </a:rPr>
              <a:t>Various Models and frameworks for Abstractive Text Summarization. (Google pegasus, Facebook BART, Haystack NLP, Seq2Seq)</a:t>
            </a:r>
          </a:p>
          <a:p>
            <a:pPr marL="610352" indent="-305176" lvl="1">
              <a:lnSpc>
                <a:spcPts val="3957"/>
              </a:lnSpc>
              <a:buFont typeface="Arial"/>
              <a:buChar char="•"/>
            </a:pPr>
            <a:r>
              <a:rPr lang="en-US" sz="2827" spc="-28">
                <a:solidFill>
                  <a:srgbClr val="000000"/>
                </a:solidFill>
                <a:latin typeface="HK Grotesk Light"/>
              </a:rPr>
              <a:t>Understanding of LSTM, RNN, Encoder-Decoder Architecture for NLP.</a:t>
            </a:r>
          </a:p>
          <a:p>
            <a:pPr marL="610352" indent="-305176" lvl="1">
              <a:lnSpc>
                <a:spcPts val="3957"/>
              </a:lnSpc>
              <a:buFont typeface="Arial"/>
              <a:buChar char="•"/>
            </a:pPr>
            <a:r>
              <a:rPr lang="en-US" sz="2827" spc="-28">
                <a:solidFill>
                  <a:srgbClr val="000000"/>
                </a:solidFill>
                <a:latin typeface="HK Grotesk Light"/>
              </a:rPr>
              <a:t>Usage of HuggingFace Transformers on custom data sets.</a:t>
            </a:r>
          </a:p>
          <a:p>
            <a:pPr marL="610352" indent="-305176" lvl="1">
              <a:lnSpc>
                <a:spcPts val="3957"/>
              </a:lnSpc>
              <a:buFont typeface="Arial"/>
              <a:buChar char="•"/>
            </a:pPr>
            <a:r>
              <a:rPr lang="en-US" sz="2827" spc="-28">
                <a:solidFill>
                  <a:srgbClr val="000000"/>
                </a:solidFill>
                <a:latin typeface="HK Grotesk Light"/>
              </a:rPr>
              <a:t>Evaluation Metrics such as ROGUE for NLP data sets.</a:t>
            </a:r>
          </a:p>
          <a:p>
            <a:pPr marL="610354" indent="-305177" lvl="1">
              <a:lnSpc>
                <a:spcPts val="3957"/>
              </a:lnSpc>
              <a:buFont typeface="Arial"/>
              <a:buChar char="•"/>
            </a:pPr>
            <a:r>
              <a:rPr lang="en-US" sz="2827" spc="-28">
                <a:solidFill>
                  <a:srgbClr val="000000"/>
                </a:solidFill>
                <a:latin typeface="HK Grotesk Light"/>
              </a:rPr>
              <a:t>Application of Text Summarization in different scientific and non-scientific fields.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494633">
            <a:off x="7828277" y="9031944"/>
            <a:ext cx="2604581" cy="2467841"/>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9088749">
            <a:off x="1631143" y="-2578373"/>
            <a:ext cx="3903561" cy="3698625"/>
          </a:xfrm>
          <a:prstGeom prst="rect">
            <a:avLst/>
          </a:prstGeom>
        </p:spPr>
      </p:pic>
      <p:pic>
        <p:nvPicPr>
          <p:cNvPr name="Picture 4" id="4"/>
          <p:cNvPicPr>
            <a:picLocks noChangeAspect="true"/>
          </p:cNvPicPr>
          <p:nvPr/>
        </p:nvPicPr>
        <p:blipFill>
          <a:blip r:embed="rId3">
            <a:alphaModFix amt="57000"/>
          </a:blip>
          <a:srcRect l="0" t="0" r="0" b="0"/>
          <a:stretch>
            <a:fillRect/>
          </a:stretch>
        </p:blipFill>
        <p:spPr>
          <a:xfrm flipH="false" flipV="false" rot="313119">
            <a:off x="-3109196" y="4175850"/>
            <a:ext cx="8275792" cy="7913726"/>
          </a:xfrm>
          <a:prstGeom prst="rect">
            <a:avLst/>
          </a:prstGeom>
        </p:spPr>
      </p:pic>
      <p:pic>
        <p:nvPicPr>
          <p:cNvPr name="Picture 5" id="5"/>
          <p:cNvPicPr>
            <a:picLocks noChangeAspect="true"/>
          </p:cNvPicPr>
          <p:nvPr/>
        </p:nvPicPr>
        <p:blipFill>
          <a:blip r:embed="rId4">
            <a:alphaModFix amt="68000"/>
          </a:blip>
          <a:srcRect l="0" t="0" r="0" b="0"/>
          <a:stretch>
            <a:fillRect/>
          </a:stretch>
        </p:blipFill>
        <p:spPr>
          <a:xfrm flipH="false" flipV="false" rot="965189">
            <a:off x="11239029" y="-3141539"/>
            <a:ext cx="7824542" cy="6963843"/>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1207755">
            <a:off x="13218087" y="5225672"/>
            <a:ext cx="6135171" cy="7102948"/>
          </a:xfrm>
          <a:prstGeom prst="rect">
            <a:avLst/>
          </a:prstGeom>
        </p:spPr>
      </p:pic>
      <p:grpSp>
        <p:nvGrpSpPr>
          <p:cNvPr name="Group 7" id="7"/>
          <p:cNvGrpSpPr/>
          <p:nvPr/>
        </p:nvGrpSpPr>
        <p:grpSpPr>
          <a:xfrm rot="0">
            <a:off x="2967465" y="6523041"/>
            <a:ext cx="12326205" cy="1957992"/>
            <a:chOff x="0" y="0"/>
            <a:chExt cx="16434940" cy="2610657"/>
          </a:xfrm>
        </p:grpSpPr>
        <p:sp>
          <p:nvSpPr>
            <p:cNvPr name="TextBox 8" id="8"/>
            <p:cNvSpPr txBox="true"/>
            <p:nvPr/>
          </p:nvSpPr>
          <p:spPr>
            <a:xfrm rot="0">
              <a:off x="0" y="0"/>
              <a:ext cx="16434940" cy="1033272"/>
            </a:xfrm>
            <a:prstGeom prst="rect">
              <a:avLst/>
            </a:prstGeom>
          </p:spPr>
          <p:txBody>
            <a:bodyPr anchor="t" rtlCol="false" tIns="0" lIns="0" bIns="0" rIns="0">
              <a:spAutoFit/>
            </a:bodyPr>
            <a:lstStyle/>
            <a:p>
              <a:pPr algn="ctr">
                <a:lnSpc>
                  <a:spcPts val="6018"/>
                </a:lnSpc>
              </a:pPr>
              <a:r>
                <a:rPr lang="en-US" sz="5100">
                  <a:solidFill>
                    <a:srgbClr val="FFFFFF"/>
                  </a:solidFill>
                  <a:latin typeface="HK Grotesk Medium"/>
                </a:rPr>
                <a:t>All models are wrong, but some are useful</a:t>
              </a:r>
            </a:p>
          </p:txBody>
        </p:sp>
        <p:sp>
          <p:nvSpPr>
            <p:cNvPr name="TextBox 9" id="9"/>
            <p:cNvSpPr txBox="true"/>
            <p:nvPr/>
          </p:nvSpPr>
          <p:spPr>
            <a:xfrm rot="0">
              <a:off x="1838612" y="1855307"/>
              <a:ext cx="12757716" cy="755350"/>
            </a:xfrm>
            <a:prstGeom prst="rect">
              <a:avLst/>
            </a:prstGeom>
          </p:spPr>
          <p:txBody>
            <a:bodyPr anchor="t" rtlCol="false" tIns="0" lIns="0" bIns="0" rIns="0">
              <a:spAutoFit/>
            </a:bodyPr>
            <a:lstStyle/>
            <a:p>
              <a:pPr algn="ctr">
                <a:lnSpc>
                  <a:spcPts val="4680"/>
                </a:lnSpc>
              </a:pPr>
              <a:r>
                <a:rPr lang="en-US" sz="3600">
                  <a:solidFill>
                    <a:srgbClr val="FFFFFF"/>
                  </a:solidFill>
                  <a:latin typeface="Halant Medium"/>
                </a:rPr>
                <a:t>George E. P. Box</a:t>
              </a:r>
            </a:p>
          </p:txBody>
        </p:sp>
      </p:grpSp>
      <p:sp>
        <p:nvSpPr>
          <p:cNvPr name="TextBox 10" id="10"/>
          <p:cNvSpPr txBox="true"/>
          <p:nvPr/>
        </p:nvSpPr>
        <p:spPr>
          <a:xfrm rot="0">
            <a:off x="5948636" y="2843874"/>
            <a:ext cx="5697855" cy="1543050"/>
          </a:xfrm>
          <a:prstGeom prst="rect">
            <a:avLst/>
          </a:prstGeom>
        </p:spPr>
        <p:txBody>
          <a:bodyPr anchor="t" rtlCol="false" tIns="0" lIns="0" bIns="0" rIns="0">
            <a:spAutoFit/>
          </a:bodyPr>
          <a:lstStyle/>
          <a:p>
            <a:pPr algn="ctr">
              <a:lnSpc>
                <a:spcPts val="12599"/>
              </a:lnSpc>
            </a:pPr>
            <a:r>
              <a:rPr lang="en-US" sz="9000">
                <a:solidFill>
                  <a:srgbClr val="FFFFFF"/>
                </a:solidFill>
                <a:latin typeface="Lato"/>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DAFLO8P-s8I</dc:identifier>
  <dcterms:modified xsi:type="dcterms:W3CDTF">2011-08-01T06:04:30Z</dcterms:modified>
  <cp:revision>1</cp:revision>
  <dc:title>Text Summarization</dc:title>
</cp:coreProperties>
</file>